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708" r:id="rId3"/>
    <p:sldMasterId id="2147483709" r:id="rId4"/>
    <p:sldMasterId id="2147483710" r:id="rId5"/>
    <p:sldMasterId id="214748371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Roboto Light"/>
      <p:regular r:id="rId38"/>
      <p:bold r:id="rId39"/>
      <p:italic r:id="rId40"/>
      <p:boldItalic r:id="rId41"/>
    </p:embeddedFont>
    <p:embeddedFont>
      <p:font typeface="Helvetica Neue"/>
      <p:regular r:id="rId42"/>
      <p:bold r:id="rId43"/>
      <p:italic r:id="rId44"/>
      <p:boldItalic r:id="rId45"/>
    </p:embeddedFont>
    <p:embeddedFont>
      <p:font typeface="Helvetica Neue Light"/>
      <p:regular r:id="rId46"/>
      <p:bold r:id="rId47"/>
      <p:italic r:id="rId48"/>
      <p:boldItalic r:id="rId49"/>
    </p:embeddedFont>
    <p:embeddedFont>
      <p:font typeface="Gill Sans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italic.fntdata"/><Relationship Id="rId42" Type="http://schemas.openxmlformats.org/officeDocument/2006/relationships/font" Target="fonts/HelveticaNeue-regular.fntdata"/><Relationship Id="rId41" Type="http://schemas.openxmlformats.org/officeDocument/2006/relationships/font" Target="fonts/RobotoLight-boldItalic.fntdata"/><Relationship Id="rId44" Type="http://schemas.openxmlformats.org/officeDocument/2006/relationships/font" Target="fonts/HelveticaNeue-italic.fntdata"/><Relationship Id="rId43" Type="http://schemas.openxmlformats.org/officeDocument/2006/relationships/font" Target="fonts/HelveticaNeue-bold.fntdata"/><Relationship Id="rId46" Type="http://schemas.openxmlformats.org/officeDocument/2006/relationships/font" Target="fonts/HelveticaNeueLight-regular.fntdata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Light-italic.fntdata"/><Relationship Id="rId47" Type="http://schemas.openxmlformats.org/officeDocument/2006/relationships/font" Target="fonts/HelveticaNeueLight-bold.fntdata"/><Relationship Id="rId49" Type="http://schemas.openxmlformats.org/officeDocument/2006/relationships/font" Target="fonts/HelveticaNeueLight-boldItalic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RobotoLight-bold.fntdata"/><Relationship Id="rId38" Type="http://schemas.openxmlformats.org/officeDocument/2006/relationships/font" Target="fonts/RobotoLight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GillSans-bold.fntdata"/><Relationship Id="rId50" Type="http://schemas.openxmlformats.org/officeDocument/2006/relationships/font" Target="fonts/GillSans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ae97b34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cae97b34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cae97b347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cae97b347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cae97b347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cae97b347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ae97b347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cae97b347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ae97b347_0_3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2cae97b347_0_3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cae97b34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cae97b34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cae97b347_0_2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cae97b347_0_2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cae97b347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cae97b347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cae97b347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cae97b347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ae97b347_0_2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cae97b347_0_2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ae97b347_0_2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g2cae97b347_0_2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ae97b347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cae97b347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ae97b347_0_2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9" name="Google Shape;379;g2cae97b347_0_2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cae97b347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cae97b347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cae97b347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cae97b347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cae97b347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cae97b347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cae97b347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cae97b347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cae97b347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cae97b347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cae97b347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cae97b347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cae97b34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cae97b34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ae97b34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cae97b34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cae97b347_0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cae97b347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ae97b347_0_1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cae97b347_0_1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ae97b347_0_1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cae97b347_0_1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cae97b347_0_3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cae97b347_0_3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ae97b347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cae97b347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None/>
              <a:defRPr b="0" i="0" sz="3400" u="none" cap="none" strike="noStrike">
                <a:solidFill>
                  <a:srgbClr val="000000"/>
                </a:solidFill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Char char="•"/>
              <a:defRPr i="0" sz="2100" u="none" cap="none" strike="noStrike">
                <a:solidFill>
                  <a:srgbClr val="000000"/>
                </a:solidFill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Char char="-"/>
              <a:defRPr i="0" sz="1900" u="none" cap="none" strike="noStrike">
                <a:solidFill>
                  <a:srgbClr val="000000"/>
                </a:solidFill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i="0" sz="1900" u="none" cap="none" strike="noStrike">
                <a:solidFill>
                  <a:srgbClr val="000000"/>
                </a:solidFill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i="0" sz="1900" u="none" cap="none" strike="noStrike">
                <a:solidFill>
                  <a:srgbClr val="000000"/>
                </a:solidFill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i="0" sz="1900" u="none" cap="none" strike="noStrike">
                <a:solidFill>
                  <a:srgbClr val="000000"/>
                </a:solidFill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oboto Light"/>
              <a:buNone/>
              <a:defRPr b="0" i="0" sz="4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Light"/>
              <a:buNone/>
              <a:defRPr i="0" sz="17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Light"/>
              <a:buNone/>
              <a:defRPr i="0" sz="17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Light"/>
              <a:buNone/>
              <a:defRPr i="0" sz="17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Light"/>
              <a:buNone/>
              <a:defRPr i="0" sz="17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Light"/>
              <a:buNone/>
              <a:defRPr i="0" sz="17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▪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✓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oboto Light"/>
              <a:buNone/>
              <a:defRPr b="0" i="0" sz="4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Light"/>
              <a:buNone/>
              <a:defRPr i="0" sz="17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Light"/>
              <a:buNone/>
              <a:defRPr i="0" sz="17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Light"/>
              <a:buNone/>
              <a:defRPr i="0" sz="17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Light"/>
              <a:buNone/>
              <a:defRPr i="0" sz="17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Light"/>
              <a:buNone/>
              <a:defRPr i="0" sz="17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oboto Light"/>
              <a:buNone/>
              <a:defRPr b="0" i="0" sz="4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oboto Light"/>
              <a:buNone/>
              <a:defRPr b="0" i="0" sz="4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5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i="0" sz="1200" u="none" cap="none" strike="noStrike">
                <a:solidFill>
                  <a:srgbClr val="000000"/>
                </a:solidFill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✓"/>
              <a:defRPr i="0" sz="2400" u="none" cap="none" strike="noStrike">
                <a:solidFill>
                  <a:srgbClr val="000000"/>
                </a:solidFill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Light"/>
              <a:buNone/>
              <a:defRPr i="0" sz="2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✓"/>
              <a:defRPr i="0" sz="2400" u="none" cap="none" strike="noStrike">
                <a:solidFill>
                  <a:srgbClr val="000000"/>
                </a:solidFill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i="0" sz="24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33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3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3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9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9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40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2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2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42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4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4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4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4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5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6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46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46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7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7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4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8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Google Shape;194;p5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Google Shape;195;p5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" name="Google Shape;198;p51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Google Shape;199;p5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5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5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5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5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Google Shape;212;p5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" name="Google Shape;213;p5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Google Shape;216;p56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Google Shape;217;p5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8" name="Google Shape;218;p56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7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Google Shape;221;p5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8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" name="Google Shape;224;p58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Google Shape;225;p58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Google Shape;226;p5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Google Shape;229;p5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0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2" name="Google Shape;232;p6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Google Shape;233;p60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4" name="Google Shape;234;p6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2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p62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Google Shape;241;p6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Google Shape;242;p6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3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p63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6" name="Google Shape;246;p6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4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Google Shape;249;p6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Roboto"/>
              <a:buNone/>
              <a:defRPr b="1" i="0" sz="3000" u="none" cap="none" strike="noStrike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▪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✓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" name="Google Shape;190;p49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" name="Google Shape;191;p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youtube.com/watch?v=vhAt4EoBJhc" TargetMode="External"/><Relationship Id="rId4" Type="http://schemas.openxmlformats.org/officeDocument/2006/relationships/image" Target="../media/image1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5"/>
          <p:cNvSpPr txBox="1"/>
          <p:nvPr>
            <p:ph type="title"/>
          </p:nvPr>
        </p:nvSpPr>
        <p:spPr>
          <a:xfrm>
            <a:off x="472884" y="1227618"/>
            <a:ext cx="81981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Neural Networks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65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Venelin Valkov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Plovdiv University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2018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" name="Google Shape;25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950" y="4797732"/>
            <a:ext cx="535781" cy="29066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6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7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1973"/>
            <a:ext cx="8839200" cy="411955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7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38" y="152400"/>
            <a:ext cx="846772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7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7"/>
          <p:cNvSpPr txBox="1"/>
          <p:nvPr>
            <p:ph type="title"/>
          </p:nvPr>
        </p:nvSpPr>
        <p:spPr>
          <a:xfrm>
            <a:off x="1812750" y="1928850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Building your own Deep Neural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7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075" y="679325"/>
            <a:ext cx="6831850" cy="37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7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7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ANN Architecture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9" name="Google Shape;34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323" y="1288522"/>
            <a:ext cx="448930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7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07" y="152400"/>
            <a:ext cx="798698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8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537" y="848038"/>
            <a:ext cx="4452925" cy="34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8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2"/>
          <p:cNvSpPr txBox="1"/>
          <p:nvPr>
            <p:ph type="title"/>
          </p:nvPr>
        </p:nvSpPr>
        <p:spPr>
          <a:xfrm>
            <a:off x="1812750" y="1928850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How do you train one?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8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i="0" lang="en" sz="3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Perceptrons (1969)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i="0" lang="en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by</a:t>
            </a:r>
            <a:r>
              <a:rPr i="0" lang="en" sz="3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Marvin Minsky, founder of the MIT AI Lab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83"/>
          <p:cNvSpPr txBox="1"/>
          <p:nvPr>
            <p:ph idx="1" type="body"/>
          </p:nvPr>
        </p:nvSpPr>
        <p:spPr>
          <a:xfrm>
            <a:off x="3639750" y="1713125"/>
            <a:ext cx="47178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We need to use MLP, multilayer perceptrons (multilayer neural nets)</a:t>
            </a:r>
            <a:endParaRPr/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No one on earth had found a viable way to train MLPs good enough to learn such simple functions.</a:t>
            </a:r>
            <a:endParaRPr/>
          </a:p>
        </p:txBody>
      </p:sp>
      <p:pic>
        <p:nvPicPr>
          <p:cNvPr id="375" name="Google Shape;37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590" y="1571388"/>
            <a:ext cx="2198100" cy="32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8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424" y="152400"/>
            <a:ext cx="689715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6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84"/>
          <p:cNvSpPr txBox="1"/>
          <p:nvPr>
            <p:ph type="title"/>
          </p:nvPr>
        </p:nvSpPr>
        <p:spPr>
          <a:xfrm>
            <a:off x="-8189" y="121899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Backpropagation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(1974, 1982 by Paul Werbos, 1986 by Hinton)</a:t>
            </a:r>
            <a:endParaRPr/>
          </a:p>
        </p:txBody>
      </p:sp>
      <p:pic>
        <p:nvPicPr>
          <p:cNvPr id="382" name="Google Shape;38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725" y="1857248"/>
            <a:ext cx="7799400" cy="33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84"/>
          <p:cNvSpPr/>
          <p:nvPr/>
        </p:nvSpPr>
        <p:spPr>
          <a:xfrm>
            <a:off x="524839" y="3683351"/>
            <a:ext cx="8094300" cy="148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" name="Google Shape;384;p84"/>
          <p:cNvSpPr/>
          <p:nvPr/>
        </p:nvSpPr>
        <p:spPr>
          <a:xfrm>
            <a:off x="341204" y="4361749"/>
            <a:ext cx="84615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https://devblogs.nvidia.com/parallelforall/inference-next-step-gpu-accelerated-deep-learning/</a:t>
            </a:r>
            <a:endParaRPr sz="500"/>
          </a:p>
        </p:txBody>
      </p:sp>
      <p:sp>
        <p:nvSpPr>
          <p:cNvPr id="385" name="Google Shape;385;p8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623888"/>
            <a:ext cx="5029200" cy="38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8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280 x 720 resolution version of previous video: https://youtu.be/OwdjRYUPngE&#10;description of this video :  http://hhok777.hatenablog.com/entry/2016/11/08/184233" id="396" name="Google Shape;396;p86" title="Animation for Neural Network Intuition (720p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725" y="122050"/>
            <a:ext cx="6532550" cy="48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8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1135513"/>
            <a:ext cx="6076950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8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87"/>
          <p:cNvSpPr txBox="1"/>
          <p:nvPr>
            <p:ph type="title"/>
          </p:nvPr>
        </p:nvSpPr>
        <p:spPr>
          <a:xfrm>
            <a:off x="1812750" y="202924"/>
            <a:ext cx="5518500" cy="8670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Roboto"/>
                <a:ea typeface="Roboto"/>
                <a:cs typeface="Roboto"/>
                <a:sym typeface="Roboto"/>
              </a:rPr>
              <a:t>Progress</a:t>
            </a:r>
            <a:endParaRPr sz="4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38138"/>
            <a:ext cx="7620000" cy="44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8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95" y="152400"/>
            <a:ext cx="842940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8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0"/>
          <p:cNvSpPr txBox="1"/>
          <p:nvPr>
            <p:ph type="title"/>
          </p:nvPr>
        </p:nvSpPr>
        <p:spPr>
          <a:xfrm>
            <a:off x="1812750" y="361724"/>
            <a:ext cx="5518500" cy="867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Notebooks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9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7777" y="1381124"/>
            <a:ext cx="3588446" cy="3609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825" y="1057125"/>
            <a:ext cx="5602350" cy="30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238250"/>
            <a:ext cx="47625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6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Inspiration?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" name="Google Shape;28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812" y="1326237"/>
            <a:ext cx="5012375" cy="212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69"/>
          <p:cNvSpPr txBox="1"/>
          <p:nvPr/>
        </p:nvSpPr>
        <p:spPr>
          <a:xfrm>
            <a:off x="284175" y="539925"/>
            <a:ext cx="28872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8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Dendrite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 — It receives signals from other neurons.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69"/>
          <p:cNvSpPr txBox="1"/>
          <p:nvPr/>
        </p:nvSpPr>
        <p:spPr>
          <a:xfrm>
            <a:off x="237650" y="3681800"/>
            <a:ext cx="28872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Cell body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sums all incoming signals to generate input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69"/>
          <p:cNvSpPr txBox="1"/>
          <p:nvPr/>
        </p:nvSpPr>
        <p:spPr>
          <a:xfrm>
            <a:off x="3709175" y="3800100"/>
            <a:ext cx="28872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Axon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when the sum reaches a threshold value, neuron fires and the signal travels to other neurons (via the axon)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69"/>
          <p:cNvSpPr txBox="1"/>
          <p:nvPr/>
        </p:nvSpPr>
        <p:spPr>
          <a:xfrm>
            <a:off x="6058525" y="850425"/>
            <a:ext cx="3049800" cy="13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Synapses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point of interconnection of one neuron with other neurons. The amount of signal transmitted depend upon the strength (synaptic weights) of the connections.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6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Your brain vs Computer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" name="Google Shape;29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277" y="1248748"/>
            <a:ext cx="6503446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7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Perceptron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7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075" y="1156200"/>
            <a:ext cx="4883849" cy="35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2"/>
          <p:cNvSpPr txBox="1"/>
          <p:nvPr>
            <p:ph type="title"/>
          </p:nvPr>
        </p:nvSpPr>
        <p:spPr>
          <a:xfrm>
            <a:off x="1812750" y="39372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Deep Learning?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6" name="Google Shape;30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082" y="1679525"/>
            <a:ext cx="4207836" cy="31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7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850" y="528638"/>
            <a:ext cx="5448300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7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